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3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r">
              <a:defRPr sz="1200"/>
            </a:lvl1pPr>
          </a:lstStyle>
          <a:p>
            <a:fld id="{75B88770-F08A-43D2-B37E-58DF1C909780}" type="datetimeFigureOut">
              <a:rPr lang="ru-RU" smtClean="0"/>
              <a:t>06.11.2017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8685214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4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r">
              <a:defRPr sz="1200"/>
            </a:lvl1pPr>
          </a:lstStyle>
          <a:p>
            <a:fld id="{828A2778-BDB6-475A-BE26-BA9C44A02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5789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0C227-0AFB-46B8-AA4B-0D0A1B41DBB6}" type="datetimeFigureOut">
              <a:rPr lang="ru-RU" smtClean="0"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6F310-78D3-43EA-BBBF-B7EE0ADEEC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7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0C227-0AFB-46B8-AA4B-0D0A1B41DBB6}" type="datetimeFigureOut">
              <a:rPr lang="ru-RU" smtClean="0"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6F310-78D3-43EA-BBBF-B7EE0ADEEC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50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0C227-0AFB-46B8-AA4B-0D0A1B41DBB6}" type="datetimeFigureOut">
              <a:rPr lang="ru-RU" smtClean="0"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6F310-78D3-43EA-BBBF-B7EE0ADEEC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143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0C227-0AFB-46B8-AA4B-0D0A1B41DBB6}" type="datetimeFigureOut">
              <a:rPr lang="ru-RU" smtClean="0"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6F310-78D3-43EA-BBBF-B7EE0ADEEC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68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0C227-0AFB-46B8-AA4B-0D0A1B41DBB6}" type="datetimeFigureOut">
              <a:rPr lang="ru-RU" smtClean="0"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6F310-78D3-43EA-BBBF-B7EE0ADEEC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47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0C227-0AFB-46B8-AA4B-0D0A1B41DBB6}" type="datetimeFigureOut">
              <a:rPr lang="ru-RU" smtClean="0"/>
              <a:t>06.11.2017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6F310-78D3-43EA-BBBF-B7EE0ADEEC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246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0C227-0AFB-46B8-AA4B-0D0A1B41DBB6}" type="datetimeFigureOut">
              <a:rPr lang="ru-RU" smtClean="0"/>
              <a:t>06.11.2017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6F310-78D3-43EA-BBBF-B7EE0ADEEC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998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0C227-0AFB-46B8-AA4B-0D0A1B41DBB6}" type="datetimeFigureOut">
              <a:rPr lang="ru-RU" smtClean="0"/>
              <a:t>06.11.2017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6F310-78D3-43EA-BBBF-B7EE0ADEEC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565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0C227-0AFB-46B8-AA4B-0D0A1B41DBB6}" type="datetimeFigureOut">
              <a:rPr lang="ru-RU" smtClean="0"/>
              <a:t>06.11.2017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6F310-78D3-43EA-BBBF-B7EE0ADEEC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815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0C227-0AFB-46B8-AA4B-0D0A1B41DBB6}" type="datetimeFigureOut">
              <a:rPr lang="ru-RU" smtClean="0"/>
              <a:t>06.11.2017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6F310-78D3-43EA-BBBF-B7EE0ADEEC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576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0C227-0AFB-46B8-AA4B-0D0A1B41DBB6}" type="datetimeFigureOut">
              <a:rPr lang="ru-RU" smtClean="0"/>
              <a:t>06.11.2017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6F310-78D3-43EA-BBBF-B7EE0ADEEC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345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0C227-0AFB-46B8-AA4B-0D0A1B41DBB6}" type="datetimeFigureOut">
              <a:rPr lang="ru-RU" smtClean="0"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6F310-78D3-43EA-BBBF-B7EE0ADEEC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0326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Мастер-класс по </a:t>
            </a:r>
            <a:r>
              <a:rPr lang="ru-RU" dirty="0"/>
              <a:t>т</a:t>
            </a:r>
            <a:r>
              <a:rPr lang="ru-RU" dirty="0" smtClean="0"/>
              <a:t>еме «Определения объема текстовой информации»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077072"/>
            <a:ext cx="6400800" cy="1752600"/>
          </a:xfrm>
        </p:spPr>
        <p:txBody>
          <a:bodyPr/>
          <a:lstStyle/>
          <a:p>
            <a:pPr algn="r"/>
            <a:r>
              <a:rPr lang="ru-RU" dirty="0" smtClean="0"/>
              <a:t>Учитель: Плотникова Н.А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4376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4950964"/>
              </p:ext>
            </p:extLst>
          </p:nvPr>
        </p:nvGraphicFramePr>
        <p:xfrm>
          <a:off x="611560" y="1772816"/>
          <a:ext cx="8064896" cy="3563868"/>
        </p:xfrm>
        <a:graphic>
          <a:graphicData uri="http://schemas.openxmlformats.org/drawingml/2006/table">
            <a:tbl>
              <a:tblPr/>
              <a:tblGrid>
                <a:gridCol w="2063113"/>
                <a:gridCol w="6001783"/>
              </a:tblGrid>
              <a:tr h="95401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effectLst/>
                        </a:rPr>
                        <a:t>Класс</a:t>
                      </a:r>
                    </a:p>
                  </a:txBody>
                  <a:tcPr marT="47625" marB="47625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BED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D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7E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effectLst/>
                        </a:rPr>
                        <a:t>Вес</a:t>
                      </a:r>
                      <a:r>
                        <a:rPr lang="ru-RU" sz="2800" dirty="0">
                          <a:effectLst/>
                        </a:rPr>
                        <a:t>     </a:t>
                      </a:r>
                    </a:p>
                  </a:txBody>
                  <a:tcPr marT="47625" marB="47625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BED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D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7ED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l"/>
                      <a:r>
                        <a:rPr lang="ru-RU" sz="2800" dirty="0">
                          <a:effectLst/>
                        </a:rPr>
                        <a:t>  1-2-й</a:t>
                      </a:r>
                    </a:p>
                  </a:txBody>
                  <a:tcPr marT="47625" marB="47625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BED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D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7E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effectLst/>
                        </a:rPr>
                        <a:t>Не </a:t>
                      </a:r>
                      <a:r>
                        <a:rPr lang="ru-RU" sz="2800" dirty="0">
                          <a:effectLst/>
                        </a:rPr>
                        <a:t>более 1,5 кг</a:t>
                      </a:r>
                    </a:p>
                  </a:txBody>
                  <a:tcPr marT="47625" marB="47625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BED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D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7ED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ru-RU" sz="2800">
                          <a:effectLst/>
                        </a:rPr>
                        <a:t>  3-4-й</a:t>
                      </a:r>
                    </a:p>
                  </a:txBody>
                  <a:tcPr marT="47625" marB="47625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BED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D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7E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effectLst/>
                        </a:rPr>
                        <a:t>Не более </a:t>
                      </a:r>
                      <a:r>
                        <a:rPr lang="ru-RU" sz="2800" dirty="0">
                          <a:effectLst/>
                        </a:rPr>
                        <a:t>2,0 кг</a:t>
                      </a:r>
                    </a:p>
                  </a:txBody>
                  <a:tcPr marT="47625" marB="47625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BED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D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7ED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ru-RU" sz="2800">
                          <a:effectLst/>
                        </a:rPr>
                        <a:t>  5-6-й</a:t>
                      </a:r>
                    </a:p>
                  </a:txBody>
                  <a:tcPr marT="47625" marB="47625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BED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D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7E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effectLst/>
                        </a:rPr>
                        <a:t>Не </a:t>
                      </a:r>
                      <a:r>
                        <a:rPr lang="ru-RU" sz="2800" dirty="0">
                          <a:effectLst/>
                        </a:rPr>
                        <a:t>более 2,5 кг</a:t>
                      </a:r>
                    </a:p>
                  </a:txBody>
                  <a:tcPr marT="47625" marB="47625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BED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D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7ED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ru-RU" sz="2800">
                          <a:effectLst/>
                        </a:rPr>
                        <a:t>  7-8-й</a:t>
                      </a:r>
                    </a:p>
                  </a:txBody>
                  <a:tcPr marT="47625" marB="47625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BED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D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7E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effectLst/>
                        </a:rPr>
                        <a:t> </a:t>
                      </a:r>
                      <a:r>
                        <a:rPr lang="ru-RU" sz="2800" dirty="0" smtClean="0">
                          <a:effectLst/>
                        </a:rPr>
                        <a:t>Не </a:t>
                      </a:r>
                      <a:r>
                        <a:rPr lang="ru-RU" sz="2800" dirty="0">
                          <a:effectLst/>
                        </a:rPr>
                        <a:t>более 3,5 кг</a:t>
                      </a:r>
                    </a:p>
                  </a:txBody>
                  <a:tcPr marT="47625" marB="47625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BED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D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7ED"/>
                    </a:solidFill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algn="l"/>
                      <a:r>
                        <a:rPr lang="ru-RU" sz="2800">
                          <a:effectLst/>
                        </a:rPr>
                        <a:t> 9-11-й</a:t>
                      </a:r>
                    </a:p>
                  </a:txBody>
                  <a:tcPr marT="47625" marB="47625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BED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F31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7E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effectLst/>
                        </a:rPr>
                        <a:t>  </a:t>
                      </a:r>
                      <a:r>
                        <a:rPr lang="ru-RU" sz="2800" dirty="0" smtClean="0">
                          <a:effectLst/>
                        </a:rPr>
                        <a:t>Не </a:t>
                      </a:r>
                      <a:r>
                        <a:rPr lang="ru-RU" sz="2800" dirty="0">
                          <a:effectLst/>
                        </a:rPr>
                        <a:t>более 4,0 кг</a:t>
                      </a:r>
                    </a:p>
                  </a:txBody>
                  <a:tcPr marT="47625" marB="47625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BED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F31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7ED"/>
                    </a:solidFill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Максимально допустимый вес </a:t>
            </a:r>
            <a:r>
              <a:rPr lang="ru-RU" dirty="0" smtClean="0"/>
              <a:t>портфеля (</a:t>
            </a:r>
            <a:r>
              <a:rPr lang="ru-RU" dirty="0" err="1" smtClean="0"/>
              <a:t>СанПин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4501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бит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400" dirty="0" smtClean="0"/>
              <a:t>1 байт=8 бит</a:t>
            </a:r>
          </a:p>
          <a:p>
            <a:pPr marL="0" indent="0" algn="ctr">
              <a:buNone/>
            </a:pPr>
            <a:r>
              <a:rPr lang="ru-RU" sz="4400" dirty="0" smtClean="0"/>
              <a:t>1Кбайт=1024байт</a:t>
            </a:r>
          </a:p>
          <a:p>
            <a:pPr marL="0" indent="0" algn="ctr">
              <a:buNone/>
            </a:pPr>
            <a:r>
              <a:rPr lang="ru-RU" sz="4400" dirty="0" smtClean="0"/>
              <a:t>1Мбайт=1024Кбайт</a:t>
            </a:r>
          </a:p>
          <a:p>
            <a:pPr marL="0" indent="0" algn="ctr">
              <a:buNone/>
            </a:pPr>
            <a:r>
              <a:rPr lang="ru-RU" sz="4400" dirty="0" smtClean="0"/>
              <a:t>1Гбайт=1024Мбайт</a:t>
            </a:r>
          </a:p>
          <a:p>
            <a:pPr marL="0" indent="0" algn="ctr">
              <a:buNone/>
            </a:pPr>
            <a:r>
              <a:rPr lang="ru-RU" sz="4400" dirty="0" smtClean="0"/>
              <a:t>1Тбайт=1024Гбайт</a:t>
            </a:r>
            <a:endParaRPr lang="ru-RU" sz="44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215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74638"/>
            <a:ext cx="4032448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A=k*i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628800"/>
            <a:ext cx="5698976" cy="1900808"/>
          </a:xfrm>
        </p:spPr>
        <p:txBody>
          <a:bodyPr/>
          <a:lstStyle/>
          <a:p>
            <a:r>
              <a:rPr lang="en-US" dirty="0" smtClean="0"/>
              <a:t>A – </a:t>
            </a:r>
            <a:r>
              <a:rPr lang="ru-RU" dirty="0" smtClean="0"/>
              <a:t>объем информации</a:t>
            </a:r>
          </a:p>
          <a:p>
            <a:r>
              <a:rPr lang="en-US" dirty="0" smtClean="0"/>
              <a:t>k</a:t>
            </a:r>
            <a:r>
              <a:rPr lang="ru-RU" dirty="0" smtClean="0"/>
              <a:t> – количество символов</a:t>
            </a:r>
          </a:p>
          <a:p>
            <a:r>
              <a:rPr lang="en-US" dirty="0" smtClean="0"/>
              <a:t>i</a:t>
            </a:r>
            <a:r>
              <a:rPr lang="ru-RU" dirty="0" smtClean="0"/>
              <a:t> – вес одного символа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00559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7984" y="724428"/>
            <a:ext cx="4392488" cy="55128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/>
              <a:t>~59 символов в строке*35 строк на странице</a:t>
            </a:r>
            <a:r>
              <a:rPr lang="ru-RU" sz="2800" dirty="0" smtClean="0">
                <a:latin typeface="Calibri"/>
              </a:rPr>
              <a:t>→</a:t>
            </a:r>
            <a:endParaRPr lang="ru-RU" sz="2800" dirty="0" smtClean="0"/>
          </a:p>
          <a:p>
            <a:pPr marL="0" indent="0" algn="ctr">
              <a:buNone/>
            </a:pPr>
            <a:r>
              <a:rPr lang="ru-RU" sz="2800" dirty="0" smtClean="0"/>
              <a:t>2065 символов на странице*213 страниц</a:t>
            </a:r>
            <a:r>
              <a:rPr lang="ru-RU" sz="2800" dirty="0" smtClean="0">
                <a:latin typeface="Calibri"/>
              </a:rPr>
              <a:t>→</a:t>
            </a:r>
          </a:p>
          <a:p>
            <a:pPr marL="0" indent="0" algn="ctr">
              <a:buNone/>
            </a:pPr>
            <a:r>
              <a:rPr lang="ru-RU" sz="2800" dirty="0"/>
              <a:t>439845символов*1байт→</a:t>
            </a:r>
          </a:p>
          <a:p>
            <a:pPr marL="0" indent="0" algn="ctr">
              <a:buNone/>
            </a:pPr>
            <a:r>
              <a:rPr lang="ru-RU" sz="2800" dirty="0" smtClean="0"/>
              <a:t>439845байт=430Кбайт=</a:t>
            </a:r>
          </a:p>
          <a:p>
            <a:pPr marL="0" indent="0" algn="ctr">
              <a:buNone/>
            </a:pPr>
            <a:r>
              <a:rPr lang="ru-RU" sz="2800" dirty="0" smtClean="0"/>
              <a:t>0,45 Мбайт</a:t>
            </a:r>
            <a:endParaRPr lang="ru-RU" sz="2800" dirty="0"/>
          </a:p>
        </p:txBody>
      </p:sp>
      <p:pic>
        <p:nvPicPr>
          <p:cNvPr id="1030" name="Picture 6" descr="http://p.calameoassets.com/170116214821-eb1a91b716a53887d602a43786c27414/p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60" y="692696"/>
            <a:ext cx="4007093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338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Flash - </a:t>
            </a:r>
            <a:r>
              <a:rPr lang="ru-RU" dirty="0" smtClean="0"/>
              <a:t>накопители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3250704" cy="4525963"/>
          </a:xfrm>
        </p:spPr>
        <p:txBody>
          <a:bodyPr/>
          <a:lstStyle/>
          <a:p>
            <a:r>
              <a:rPr lang="ru-RU" dirty="0" smtClean="0"/>
              <a:t>1Мбайт</a:t>
            </a:r>
          </a:p>
          <a:p>
            <a:r>
              <a:rPr lang="ru-RU" dirty="0" smtClean="0"/>
              <a:t>2Мбайта</a:t>
            </a:r>
          </a:p>
          <a:p>
            <a:r>
              <a:rPr lang="ru-RU" dirty="0" smtClean="0"/>
              <a:t>….</a:t>
            </a:r>
            <a:endParaRPr lang="ru-RU" dirty="0"/>
          </a:p>
        </p:txBody>
      </p:sp>
      <p:pic>
        <p:nvPicPr>
          <p:cNvPr id="2052" name="Picture 4" descr="https://www.techpowerup.com/img/16-04-12/34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132856"/>
            <a:ext cx="5975087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86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Измерение текстовой информации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89104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Стр.49 №9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3343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490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93</Words>
  <Application>Microsoft Office PowerPoint</Application>
  <PresentationFormat>Экран (4:3)</PresentationFormat>
  <Paragraphs>38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Мастер-класс по теме «Определения объема текстовой информации»</vt:lpstr>
      <vt:lpstr>Максимально допустимый вес портфеля (СанПин)</vt:lpstr>
      <vt:lpstr>1 бит</vt:lpstr>
      <vt:lpstr>A=k*i</vt:lpstr>
      <vt:lpstr>Презентация PowerPoint</vt:lpstr>
      <vt:lpstr>Flash - накопители</vt:lpstr>
      <vt:lpstr>Измерение текстовой информации</vt:lpstr>
      <vt:lpstr>Стр.49 №9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12</cp:revision>
  <cp:lastPrinted>2017-08-22T09:57:58Z</cp:lastPrinted>
  <dcterms:created xsi:type="dcterms:W3CDTF">2017-07-25T05:37:18Z</dcterms:created>
  <dcterms:modified xsi:type="dcterms:W3CDTF">2017-11-06T11:02:56Z</dcterms:modified>
</cp:coreProperties>
</file>